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6" r:id="rId2"/>
    <p:sldId id="287" r:id="rId3"/>
    <p:sldId id="306" r:id="rId4"/>
    <p:sldId id="288" r:id="rId5"/>
    <p:sldId id="300" r:id="rId6"/>
    <p:sldId id="301" r:id="rId7"/>
    <p:sldId id="302" r:id="rId8"/>
    <p:sldId id="303" r:id="rId9"/>
    <p:sldId id="304" r:id="rId10"/>
    <p:sldId id="30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3745A-7399-4D6A-9277-4E9F4507CC1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E9D80-0B4E-4B03-95F1-5146C9AC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2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E1D9-C7E0-4394-8CB2-B13D402DFCE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A4E5-BCCD-49A1-AB17-C4060412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E1D9-C7E0-4394-8CB2-B13D402DFCE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A4E5-BCCD-49A1-AB17-C4060412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E1D9-C7E0-4394-8CB2-B13D402DFCE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A4E5-BCCD-49A1-AB17-C4060412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E1D9-C7E0-4394-8CB2-B13D402DFCE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A4E5-BCCD-49A1-AB17-C4060412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E1D9-C7E0-4394-8CB2-B13D402DFCE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A4E5-BCCD-49A1-AB17-C4060412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E1D9-C7E0-4394-8CB2-B13D402DFCE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A4E5-BCCD-49A1-AB17-C4060412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E1D9-C7E0-4394-8CB2-B13D402DFCE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A4E5-BCCD-49A1-AB17-C4060412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E1D9-C7E0-4394-8CB2-B13D402DFCE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A4E5-BCCD-49A1-AB17-C4060412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E1D9-C7E0-4394-8CB2-B13D402DFCE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A4E5-BCCD-49A1-AB17-C4060412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E1D9-C7E0-4394-8CB2-B13D402DFCE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A4E5-BCCD-49A1-AB17-C4060412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E1D9-C7E0-4394-8CB2-B13D402DFCE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A4E5-BCCD-49A1-AB17-C4060412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E1D9-C7E0-4394-8CB2-B13D402DFCE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7A4E5-BCCD-49A1-AB17-C4060412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850" y="-428652"/>
            <a:ext cx="10718535" cy="756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71736" y="1285860"/>
            <a:ext cx="729443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ЗАРУБЕЖНЫЙ ОПЫТ:</a:t>
            </a:r>
            <a:endParaRPr lang="en-US" sz="48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4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США</a:t>
            </a:r>
          </a:p>
          <a:p>
            <a:pPr algn="ctr"/>
            <a:r>
              <a:rPr lang="ru-RU" sz="4800" b="1" cap="none" spc="0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Кредитный Союз</a:t>
            </a:r>
          </a:p>
          <a:p>
            <a:pPr algn="ctr"/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48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Баксдейл</a:t>
            </a:r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</a:p>
        </p:txBody>
      </p:sp>
      <p:pic>
        <p:nvPicPr>
          <p:cNvPr id="28674" name="Picture 2" descr="Barksdale Federal Credit Un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643446"/>
            <a:ext cx="5221872" cy="1219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89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14282" y="557214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Памятный сувенир из Сибири и «прощальный торт» от сотрудников КС </a:t>
            </a:r>
            <a:r>
              <a:rPr lang="ru-RU" sz="2400" dirty="0" err="1" smtClean="0"/>
              <a:t>Баксдейл</a:t>
            </a:r>
            <a:r>
              <a:rPr lang="ru-RU" sz="2400" dirty="0" smtClean="0"/>
              <a:t> </a:t>
            </a:r>
            <a:endParaRPr lang="ru-RU" sz="2200" dirty="0"/>
          </a:p>
        </p:txBody>
      </p:sp>
      <p:pic>
        <p:nvPicPr>
          <p:cNvPr id="34818" name="Picture 2" descr="http://kpk72.ru/upload/iblock/7e0/%D0%9F%D0%BE%D0%B4%D0%B0%D1%80%D0%BA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620000" cy="5076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1547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42852"/>
            <a:ext cx="8686800" cy="857256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 </a:t>
            </a:r>
            <a:r>
              <a:rPr lang="ru-RU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Баксдейл</a:t>
            </a:r>
            <a:r>
              <a:rPr lang="ru-RU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цифрах</a:t>
            </a:r>
            <a:endParaRPr lang="ru-RU" sz="3600" b="1" dirty="0">
              <a:ln w="1905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71546"/>
            <a:ext cx="878687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основан в 1954 году как организация, миссией которой являлась организация процесса финансовой взаимопомощи между представителями военного и гражданского персонала Военной Авиабазы </a:t>
            </a:r>
            <a:r>
              <a:rPr lang="ru-RU" sz="2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Баксдейл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г. </a:t>
            </a:r>
            <a:r>
              <a:rPr lang="ru-RU" sz="2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Босси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Сити, штат Луизиана</a:t>
            </a:r>
          </a:p>
          <a:p>
            <a:pPr algn="ctr"/>
            <a:endParaRPr lang="ru-RU" sz="2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состоянию на текущий период:</a:t>
            </a:r>
          </a:p>
          <a:p>
            <a:pPr algn="ctr"/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пайщиков – более 100 000</a:t>
            </a:r>
          </a:p>
          <a:p>
            <a:pPr algn="ctr"/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Штат сотрудников – более 350 человек</a:t>
            </a:r>
          </a:p>
          <a:p>
            <a:pPr algn="ctr"/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Активы  =  Более 1,19 млрд. $</a:t>
            </a:r>
          </a:p>
          <a:p>
            <a:pPr algn="ctr"/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Сбережения/средства на расчетных счетах = Более 1,07 млрд. $</a:t>
            </a:r>
          </a:p>
          <a:p>
            <a:pPr algn="ctr"/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Портфель займов = Более 614,8 млн. $</a:t>
            </a:r>
          </a:p>
          <a:p>
            <a:pPr algn="ctr"/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Процентные ставки по потребительским займам = от 6,89 до 17,9 %  годовых</a:t>
            </a:r>
          </a:p>
          <a:p>
            <a:pPr algn="ctr"/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Процентные ставки по обеспеченным займам (с залогами) = от 2,89 до 16,69 % годовых</a:t>
            </a:r>
          </a:p>
          <a:p>
            <a:pPr algn="ctr"/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Процентные ставки по депозитам/сберегательным программам = от 0,1 до 1,5 % годовых</a:t>
            </a:r>
            <a:endParaRPr lang="ru-RU" sz="2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5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42852"/>
            <a:ext cx="8686800" cy="857256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Полезный опыт</a:t>
            </a:r>
            <a:endParaRPr lang="ru-RU" sz="3600" b="1" dirty="0">
              <a:ln w="1905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171" y="1252525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большого количества новаций, множества способов дистанционной оплаты, коммуникации и всех видов взаимодействия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2468464"/>
            <a:ext cx="8463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Огромный ассортимент дополнительных услуг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081" y="3134340"/>
            <a:ext cx="90251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Повсеместная автоматизация деятельности и функционирование подавляющего большинства процессов на электронной базе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4" y="4040448"/>
            <a:ext cx="8463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Удобная программная среда для внутреннего взаимодействия, наличие исчерпывающего комплекса обучающих материалов для сотрудников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743" y="5301208"/>
            <a:ext cx="8463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Системный подход к проведению различных видов аналитики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994" y="5949280"/>
            <a:ext cx="8463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систем мотивации и целеполагания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2" descr="Barksdale Federal Credit Union"/>
          <p:cNvPicPr>
            <a:picLocks noChangeAspect="1" noChangeArrowheads="1"/>
          </p:cNvPicPr>
          <p:nvPr/>
        </p:nvPicPr>
        <p:blipFill rotWithShape="1">
          <a:blip r:embed="rId2"/>
          <a:srcRect r="72359"/>
          <a:stretch/>
        </p:blipFill>
        <p:spPr bwMode="auto">
          <a:xfrm>
            <a:off x="189194" y="1412776"/>
            <a:ext cx="376667" cy="395413"/>
          </a:xfrm>
          <a:prstGeom prst="rect">
            <a:avLst/>
          </a:prstGeom>
          <a:noFill/>
        </p:spPr>
      </p:pic>
      <p:pic>
        <p:nvPicPr>
          <p:cNvPr id="12" name="Picture 2" descr="Barksdale Federal Credit Union"/>
          <p:cNvPicPr>
            <a:picLocks noChangeAspect="1" noChangeArrowheads="1"/>
          </p:cNvPicPr>
          <p:nvPr/>
        </p:nvPicPr>
        <p:blipFill rotWithShape="1">
          <a:blip r:embed="rId2"/>
          <a:srcRect r="72359"/>
          <a:stretch/>
        </p:blipFill>
        <p:spPr bwMode="auto">
          <a:xfrm>
            <a:off x="746459" y="2560409"/>
            <a:ext cx="376667" cy="395413"/>
          </a:xfrm>
          <a:prstGeom prst="rect">
            <a:avLst/>
          </a:prstGeom>
          <a:noFill/>
        </p:spPr>
      </p:pic>
      <p:pic>
        <p:nvPicPr>
          <p:cNvPr id="13" name="Picture 2" descr="Barksdale Federal Credit Union"/>
          <p:cNvPicPr>
            <a:picLocks noChangeAspect="1" noChangeArrowheads="1"/>
          </p:cNvPicPr>
          <p:nvPr/>
        </p:nvPicPr>
        <p:blipFill rotWithShape="1">
          <a:blip r:embed="rId2"/>
          <a:srcRect r="72359"/>
          <a:stretch/>
        </p:blipFill>
        <p:spPr bwMode="auto">
          <a:xfrm>
            <a:off x="280421" y="3212976"/>
            <a:ext cx="376667" cy="395413"/>
          </a:xfrm>
          <a:prstGeom prst="rect">
            <a:avLst/>
          </a:prstGeom>
          <a:noFill/>
        </p:spPr>
      </p:pic>
      <p:pic>
        <p:nvPicPr>
          <p:cNvPr id="14" name="Picture 2" descr="Barksdale Federal Credit Union"/>
          <p:cNvPicPr>
            <a:picLocks noChangeAspect="1" noChangeArrowheads="1"/>
          </p:cNvPicPr>
          <p:nvPr/>
        </p:nvPicPr>
        <p:blipFill rotWithShape="1">
          <a:blip r:embed="rId2"/>
          <a:srcRect r="72359"/>
          <a:stretch/>
        </p:blipFill>
        <p:spPr bwMode="auto">
          <a:xfrm>
            <a:off x="189193" y="4181702"/>
            <a:ext cx="376667" cy="395413"/>
          </a:xfrm>
          <a:prstGeom prst="rect">
            <a:avLst/>
          </a:prstGeom>
          <a:noFill/>
        </p:spPr>
      </p:pic>
      <p:pic>
        <p:nvPicPr>
          <p:cNvPr id="15" name="Picture 2" descr="Barksdale Federal Credit Union"/>
          <p:cNvPicPr>
            <a:picLocks noChangeAspect="1" noChangeArrowheads="1"/>
          </p:cNvPicPr>
          <p:nvPr/>
        </p:nvPicPr>
        <p:blipFill rotWithShape="1">
          <a:blip r:embed="rId2"/>
          <a:srcRect r="72359"/>
          <a:stretch/>
        </p:blipFill>
        <p:spPr bwMode="auto">
          <a:xfrm>
            <a:off x="295837" y="5373216"/>
            <a:ext cx="376667" cy="395413"/>
          </a:xfrm>
          <a:prstGeom prst="rect">
            <a:avLst/>
          </a:prstGeom>
          <a:noFill/>
        </p:spPr>
      </p:pic>
      <p:pic>
        <p:nvPicPr>
          <p:cNvPr id="16" name="Picture 2" descr="Barksdale Federal Credit Union"/>
          <p:cNvPicPr>
            <a:picLocks noChangeAspect="1" noChangeArrowheads="1"/>
          </p:cNvPicPr>
          <p:nvPr/>
        </p:nvPicPr>
        <p:blipFill rotWithShape="1">
          <a:blip r:embed="rId2"/>
          <a:srcRect r="72359"/>
          <a:stretch/>
        </p:blipFill>
        <p:spPr bwMode="auto">
          <a:xfrm>
            <a:off x="1115616" y="6070649"/>
            <a:ext cx="376667" cy="39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6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kpk72.ru/upload/iblock/cdf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97978" cy="573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214282" y="592933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Совместно с - Родом Тейлором – президентом федерального КС «</a:t>
            </a:r>
            <a:r>
              <a:rPr lang="ru-RU" sz="2400" dirty="0" err="1" smtClean="0"/>
              <a:t>Баксдейл</a:t>
            </a:r>
            <a:r>
              <a:rPr lang="ru-RU" sz="2400" dirty="0" smtClean="0"/>
              <a:t>»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31547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14282" y="521495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Презентация перед представителями кредитного союза «</a:t>
            </a:r>
            <a:r>
              <a:rPr lang="ru-RU" sz="2400" dirty="0" err="1" smtClean="0"/>
              <a:t>Баксдейл</a:t>
            </a:r>
            <a:r>
              <a:rPr lang="ru-RU" sz="2400" dirty="0" smtClean="0"/>
              <a:t>» о Российском сообществе кредитных союзов и КПК «Сибирский капитал» </a:t>
            </a:r>
            <a:endParaRPr lang="ru-RU" sz="2200" dirty="0"/>
          </a:p>
        </p:txBody>
      </p:sp>
      <p:pic>
        <p:nvPicPr>
          <p:cNvPr id="30722" name="Picture 2" descr="http://kpk72.ru/upload/iblock/28b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715404" cy="4604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1547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14282" y="4786322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Общее фото со специалистами КС </a:t>
            </a:r>
            <a:r>
              <a:rPr lang="ru-RU" sz="2400" dirty="0" err="1" smtClean="0"/>
              <a:t>Баксдейл</a:t>
            </a:r>
            <a:endParaRPr lang="ru-RU" sz="2200" dirty="0"/>
          </a:p>
        </p:txBody>
      </p:sp>
      <p:pic>
        <p:nvPicPr>
          <p:cNvPr id="31746" name="Picture 2" descr="http://kpk72.ru/upload/iblock/219/%D0%9E%D0%B1%D1%89%D0%B5%D0%B5%20%D1%84%D0%BE%D1%82%D0%BE%20%D1%81%D0%BE%20%D1%81%D0%BF%D0%B5%D1%86%D0%B8%D0%B0%D0%BB%D0%B8%D1%81%D1%82%D0%B0%D0%BC%D0%B8%20%D0%9A%D0%A1%20%D0%91%D0%B0%D0%BA%D1%81%D0%B4%D0%B5%D0%B9%D0%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61175" cy="3318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1547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14282" y="4214818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Общее фото со специалистами КС </a:t>
            </a:r>
            <a:r>
              <a:rPr lang="ru-RU" sz="2400" dirty="0" err="1" smtClean="0"/>
              <a:t>Баксдейл</a:t>
            </a:r>
            <a:r>
              <a:rPr lang="ru-RU" sz="2400" dirty="0" smtClean="0"/>
              <a:t> после проведения еще одной презентации</a:t>
            </a:r>
            <a:endParaRPr lang="ru-RU" sz="2200" dirty="0"/>
          </a:p>
        </p:txBody>
      </p:sp>
      <p:pic>
        <p:nvPicPr>
          <p:cNvPr id="32770" name="Picture 2" descr="http://kpk72.ru/upload/iblock/ddb/%D0%9E%D0%B1%D1%89%D0%B5%D0%B5%20%D1%84%D0%BE%D1%82%D0%BE%20%D1%81%20%D0%BF%D1%80%D0%B5%D0%B4%D1%81%D1%82%D0%B0%D0%B2%D0%B8%D1%82%D0%B5%D0%BB%D1%8F%D0%BC%D0%B8%20%D0%BA%D1%80%D0%B5%D0%B4%D0%B8%D1%82%D0%BD%D0%BE%D0%B3%D0%BE%20%D1%81%D0%BE%D1%8E%D0%B7%D0%B0%20%C2%AB%D0%91%D0%B0%D0%BA%D1%81%D0%B4%D0%B5%D0%B9%D0%BB%C2%BB%20%D0%BF%D0%BE%D1%81%D0%BB%D0%B5%20%D0%BF%D1%80%D0%BE%D0%B2%D0%B5%D0%B4%D0%B5%D0%BD%D0%B8%D1%8F%20%D1%82%D1%80%D0%B5%D1%82%D1%8C%D0%B5%D0%B9%20%D0%BF%D1%80%D0%B5%D0%B7%D0%B5%D0%BD%D1%82%D0%B0%D1%86%D0%B8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715404" cy="317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1547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14282" y="5643578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КС </a:t>
            </a:r>
            <a:r>
              <a:rPr lang="ru-RU" sz="2400" dirty="0" err="1" smtClean="0"/>
              <a:t>Баксдейл</a:t>
            </a:r>
            <a:r>
              <a:rPr lang="ru-RU" sz="2400" dirty="0" smtClean="0"/>
              <a:t> участвует в общегородской благотворительной ярмарке</a:t>
            </a:r>
            <a:endParaRPr lang="ru-RU" sz="2200" dirty="0"/>
          </a:p>
        </p:txBody>
      </p:sp>
      <p:pic>
        <p:nvPicPr>
          <p:cNvPr id="33795" name="Picture 3" descr="C:\Users\Kaidar\Pictures\ФОТО\IMG_2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391" y="1257437"/>
            <a:ext cx="4972998" cy="3315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C:\Users\Kaidar\Pictures\ФОТО\IMG_2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089794" y="1268000"/>
            <a:ext cx="503637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1547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14282" y="542926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/>
              <a:t>Выступление на шоу талантов совместно с Президентом КС </a:t>
            </a:r>
            <a:r>
              <a:rPr lang="ru-RU" sz="2400" dirty="0" err="1" smtClean="0"/>
              <a:t>Баксдейл</a:t>
            </a:r>
            <a:r>
              <a:rPr lang="ru-RU" sz="2400" dirty="0" smtClean="0"/>
              <a:t> Родом Тейлором и членами православной общины г. </a:t>
            </a:r>
            <a:r>
              <a:rPr lang="ru-RU" sz="2400" dirty="0" err="1" smtClean="0"/>
              <a:t>Шривпорт</a:t>
            </a:r>
            <a:r>
              <a:rPr lang="ru-RU" sz="2400" dirty="0" smtClean="0"/>
              <a:t> и </a:t>
            </a:r>
            <a:r>
              <a:rPr lang="ru-RU" sz="2400" dirty="0" err="1" smtClean="0"/>
              <a:t>Босси</a:t>
            </a:r>
            <a:r>
              <a:rPr lang="ru-RU" sz="2400" dirty="0" smtClean="0"/>
              <a:t> </a:t>
            </a:r>
            <a:r>
              <a:rPr lang="ru-RU" sz="2400" dirty="0" err="1" smtClean="0"/>
              <a:t>сити</a:t>
            </a:r>
            <a:endParaRPr lang="ru-RU" sz="2200" dirty="0"/>
          </a:p>
        </p:txBody>
      </p:sp>
      <p:pic>
        <p:nvPicPr>
          <p:cNvPr id="35842" name="Picture 2" descr="http://kpk72.ru/upload/iblock/7e7/%D0%92%D1%8B%D1%81%D1%82%D1%83%D0%BF%D0%BB%D0%B5%D0%BD%D0%B8%D0%B5%20%D0%BD%D0%B0%20%D1%88%D0%BE%D1%83%20%D1%82%D0%B0%D0%BB%D0%B0%D0%BD%D1%82%D0%BE%D0%B2%20%D1%81%D0%BE%D0%B2%D0%BC%D0%B5%D1%81%D1%82%D0%BD%D0%BE%20%D1%81%20%D0%9F%D1%80%D0%B5%D0%B7%D0%B8%D0%B4%D0%B5%D0%BD%D1%82%D0%BE%D0%BC%20%D0%9A%D0%A1%20%D0%91%D0%B0%D0%BA%D1%81%D0%B4%D0%B5%D0%B9%D0%BB%20%D0%A0%D0%BE%D0%B4%D0%BE%D0%BC%20%D0%A2%D0%B5%D0%B9%D0%BB%D0%BE%D1%80%D0%BE%D0%BC%20%D0%B8%20%D1%87%D0%BB%D0%B5%D0%BD%D0%B0%D0%BC%D0%B8%20%D0%BF%D1%80%D0%B0%D0%B2%D0%BE%D1%81%D0%BB%D0%B0%D0%B2%D0%BD%D0%BE%D0%B9%20%D0%BE%D0%B1%D1%89%D0%B8%D0%BD%D1%8B%20%D0%B3.%20%D0%A8%D1%80%D0%B8%D0%B2%D0%BF%D0%BE%D1%80%D1%82%20%D0%B8%20%D0%91%D0%BE%D1%81%D1%81%D0%B8%20%D1%81%D0%B8%D1%82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09006" cy="4786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1547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4603</TotalTime>
  <Words>186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120</cp:revision>
  <dcterms:created xsi:type="dcterms:W3CDTF">2013-09-24T04:43:51Z</dcterms:created>
  <dcterms:modified xsi:type="dcterms:W3CDTF">2015-03-31T06:55:49Z</dcterms:modified>
</cp:coreProperties>
</file>